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5.svg" ContentType="image/svg+xml"/>
  <Override PartName="/ppt/media/image18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77" r:id="rId6"/>
    <p:sldId id="276" r:id="rId7"/>
    <p:sldId id="261" r:id="rId8"/>
    <p:sldId id="297" r:id="rId9"/>
    <p:sldId id="298" r:id="rId10"/>
    <p:sldId id="260" r:id="rId11"/>
    <p:sldId id="278" r:id="rId12"/>
    <p:sldId id="262" r:id="rId13"/>
    <p:sldId id="295" r:id="rId14"/>
    <p:sldId id="294" r:id="rId15"/>
    <p:sldId id="299" r:id="rId16"/>
    <p:sldId id="314" r:id="rId17"/>
    <p:sldId id="316" r:id="rId18"/>
    <p:sldId id="317" r:id="rId19"/>
    <p:sldId id="318" r:id="rId20"/>
    <p:sldId id="319" r:id="rId21"/>
    <p:sldId id="281" r:id="rId22"/>
    <p:sldId id="280" r:id="rId23"/>
    <p:sldId id="296" r:id="rId24"/>
    <p:sldId id="329" r:id="rId25"/>
    <p:sldId id="330" r:id="rId26"/>
    <p:sldId id="264" r:id="rId27"/>
    <p:sldId id="271" r:id="rId28"/>
    <p:sldId id="268" r:id="rId29"/>
  </p:sldIdLst>
  <p:sldSz cx="18288000" cy="10287000"/>
  <p:notesSz cx="6858000" cy="9144000"/>
  <p:embeddedFontLst>
    <p:embeddedFont>
      <p:font typeface="SimSun" panose="02010600030101010101" pitchFamily="2" charset="-122"/>
      <p:regular r:id="rId34"/>
    </p:embeddedFont>
    <p:embeddedFont>
      <p:font typeface="Montserrat Bold" panose="00000800000000000000"/>
      <p:bold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" charset="0"/>
      <p:regular r:id="rId40"/>
      <p:bold r:id="rId41"/>
      <p:italic r:id="rId42"/>
      <p:boldItalic r:id="rId43"/>
    </p:embeddedFont>
    <p:embeddedFont>
      <p:font typeface="DejaVu Serif Bold" panose="02060803050605020204"/>
      <p:bold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ở đầu" id="{fafd6694-5ffd-4af2-80f2-8049b3090fbe}">
          <p14:sldIdLst>
            <p14:sldId id="256"/>
            <p14:sldId id="257"/>
          </p14:sldIdLst>
        </p14:section>
        <p14:section name="Giới thiệu" id="{2c5bbe9a-042e-4264-b6b0-46d8b8b74368}">
          <p14:sldIdLst>
            <p14:sldId id="277"/>
            <p14:sldId id="276"/>
          </p14:sldIdLst>
        </p14:section>
        <p14:section name="Lý thuyết" id="{63b011d4-cc5f-4d94-a556-9b644e64e117}">
          <p14:sldIdLst>
            <p14:sldId id="261"/>
            <p14:sldId id="297"/>
            <p14:sldId id="298"/>
          </p14:sldIdLst>
        </p14:section>
        <p14:section name="Yêu cầu hệ thống" id="{afb079da-b5ca-4fdf-98b9-333c75913469}">
          <p14:sldIdLst>
            <p14:sldId id="260"/>
            <p14:sldId id="278"/>
          </p14:sldIdLst>
        </p14:section>
        <p14:section name="Thiết kế hệ thống" id="{6fcb39f4-7b34-439d-836e-87b192f580c9}">
          <p14:sldIdLst>
            <p14:sldId id="262"/>
            <p14:sldId id="295"/>
            <p14:sldId id="294"/>
            <p14:sldId id="299"/>
            <p14:sldId id="314"/>
            <p14:sldId id="316"/>
            <p14:sldId id="317"/>
            <p14:sldId id="318"/>
            <p14:sldId id="319"/>
            <p14:sldId id="281"/>
            <p14:sldId id="280"/>
            <p14:sldId id="296"/>
          </p14:sldIdLst>
        </p14:section>
        <p14:section name="Kết quả" id="{103e036e-761f-4dc7-b4e3-fa5b1e0da5da}">
          <p14:sldIdLst>
            <p14:sldId id="329"/>
            <p14:sldId id="330"/>
            <p14:sldId id="264"/>
          </p14:sldIdLst>
        </p14:section>
        <p14:section name="Kết luận" id="{ff04ac32-5132-426d-90dc-0b1600fc3afb}">
          <p14:sldIdLst>
            <p14:sldId id="271"/>
          </p14:sldIdLst>
        </p14:section>
        <p14:section name="End" id="{681fb7b6-da64-4c1b-83f0-2c2fff6fe4e9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jpe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8.svg"/><Relationship Id="rId15" Type="http://schemas.openxmlformats.org/officeDocument/2006/relationships/image" Target="../media/image17.png"/><Relationship Id="rId14" Type="http://schemas.openxmlformats.org/officeDocument/2006/relationships/image" Target="../media/image16.jpeg"/><Relationship Id="rId13" Type="http://schemas.openxmlformats.org/officeDocument/2006/relationships/image" Target="../media/image15.svg"/><Relationship Id="rId12" Type="http://schemas.openxmlformats.org/officeDocument/2006/relationships/image" Target="../media/image14.png"/><Relationship Id="rId11" Type="http://schemas.openxmlformats.org/officeDocument/2006/relationships/image" Target="../media/image13.jpeg"/><Relationship Id="rId10" Type="http://schemas.openxmlformats.org/officeDocument/2006/relationships/image" Target="../media/image12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98381" y="2599467"/>
            <a:ext cx="12291238" cy="114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0"/>
              </a:lnSpc>
            </a:pPr>
            <a:r>
              <a:rPr lang="en-US" sz="817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Báo cáo Đồ án</a:t>
            </a:r>
            <a:endParaRPr lang="en-US" sz="8175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1789" y="275415"/>
            <a:ext cx="6752438" cy="1329446"/>
          </a:xfrm>
          <a:custGeom>
            <a:avLst/>
            <a:gdLst/>
            <a:ahLst/>
            <a:cxnLst/>
            <a:rect l="l" t="t" r="r" b="b"/>
            <a:pathLst>
              <a:path w="6752438" h="1329446">
                <a:moveTo>
                  <a:pt x="0" y="0"/>
                </a:moveTo>
                <a:lnTo>
                  <a:pt x="6752438" y="0"/>
                </a:lnTo>
                <a:lnTo>
                  <a:pt x="6752438" y="1329445"/>
                </a:lnTo>
                <a:lnTo>
                  <a:pt x="0" y="1329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82200" y="6896100"/>
            <a:ext cx="7749540" cy="287845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GVHD:	TS. Đỗ Duy Tân</a:t>
            </a: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SVTH: 	Đỗ Thái Dương</a:t>
            </a: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MSSV:	21119058</a:t>
            </a: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Ngành: 	Công nghệ Kỹ thuật Máy tính</a:t>
            </a:r>
            <a:endParaRPr lang="en-US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8835" y="4381500"/>
            <a:ext cx="14070965" cy="13525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215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Thiết kế hệ thống robot tự hành xây dựng bản đồ và điều hướng trong nhà </a:t>
            </a:r>
            <a:endParaRPr lang="en-US"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371600" y="30861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Lựa chọn phần cứng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27" name="Picture 27" descr="A close-up of a computer chip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05300"/>
            <a:ext cx="4143375" cy="3385820"/>
          </a:xfrm>
          <a:prstGeom prst="rect">
            <a:avLst/>
          </a:prstGeom>
        </p:spPr>
      </p:pic>
      <p:pic>
        <p:nvPicPr>
          <p:cNvPr id="611828225" name="Picture 7" descr="RPLIDAR A2M8 360° Laser Scanner - Robot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4457700"/>
            <a:ext cx="2922905" cy="292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990808" name="Picture 1" descr="JGB37-520 Động Cơ Giảm Tốc Có Encoder 12VDC, 60 rpm, Trục 6mm Kích thước:  47x37mm, tỉ số truyền 1:1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44600" y="4377690"/>
            <a:ext cx="2982595" cy="29825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1600200" y="8027670"/>
            <a:ext cx="280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latin typeface="Montserrat" charset="0"/>
                <a:cs typeface="Montserrat" charset="0"/>
              </a:rPr>
              <a:t>Jetson Nano</a:t>
            </a:r>
            <a:endParaRPr lang="en-US" sz="28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19800" y="8087360"/>
            <a:ext cx="280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latin typeface="Montserrat" charset="0"/>
                <a:cs typeface="Montserrat" charset="0"/>
              </a:rPr>
              <a:t>Lidar</a:t>
            </a:r>
            <a:endParaRPr lang="en-US" sz="2800">
              <a:latin typeface="Montserrat" charset="0"/>
              <a:cs typeface="Montserrat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801600" y="8087360"/>
            <a:ext cx="5029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latin typeface="Montserrat" charset="0"/>
                <a:cs typeface="Montserrat" charset="0"/>
              </a:rPr>
              <a:t>Động cơ giảm tốc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9601200" y="4152900"/>
            <a:ext cx="3345180" cy="32073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906000" y="8087360"/>
            <a:ext cx="2804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latin typeface="Montserrat" charset="0"/>
                <a:cs typeface="Montserrat" charset="0"/>
              </a:rPr>
              <a:t>Arduino</a:t>
            </a:r>
            <a:endParaRPr lang="en-US" sz="28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66800" y="2919730"/>
            <a:ext cx="53333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Thiết kế khung xe robot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705903159" name="Picture 1" descr="A machine with wheels and parts&#10;&#10;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3848100"/>
            <a:ext cx="6816725" cy="4736465"/>
          </a:xfrm>
          <a:prstGeom prst="rect">
            <a:avLst/>
          </a:prstGeom>
        </p:spPr>
      </p:pic>
      <p:pic>
        <p:nvPicPr>
          <p:cNvPr id="1566725135" name="Picture 1" descr="A black rectangular object with hole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35" y="4229100"/>
            <a:ext cx="3319780" cy="2257425"/>
          </a:xfrm>
          <a:prstGeom prst="rect">
            <a:avLst/>
          </a:prstGeom>
        </p:spPr>
      </p:pic>
      <p:pic>
        <p:nvPicPr>
          <p:cNvPr id="458295222" name="Picture 1" descr="A grey rectangular object with black dot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7429500"/>
            <a:ext cx="3128010" cy="21990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124200" y="3636010"/>
            <a:ext cx="1820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Mặt trên</a:t>
            </a:r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3048000" y="6896100"/>
            <a:ext cx="1873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/>
              <a:t>Mặt dưới</a:t>
            </a: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76400" y="3771265"/>
            <a:ext cx="36531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latin typeface="Montserrat" charset="0"/>
                <a:cs typeface="Montserrat" charset="0"/>
              </a:rPr>
              <a:t>Môi trường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47725" y="5295900"/>
            <a:ext cx="5417820" cy="3053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277600" y="3771265"/>
            <a:ext cx="36531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latin typeface="Montserrat" charset="0"/>
                <a:cs typeface="Montserrat" charset="0"/>
              </a:rPr>
              <a:t>Mô phỏng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6242685"/>
            <a:ext cx="10342880" cy="328104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4097000" y="4672965"/>
            <a:ext cx="2552700" cy="129476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9753600" y="4610100"/>
            <a:ext cx="2224405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69195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Lưu đồ giải thuật hệ thống</a:t>
            </a:r>
            <a:endParaRPr lang="en-US" sz="32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3818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Các thành phần </a:t>
            </a:r>
            <a:endParaRPr lang="en-US" sz="32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24000" y="3924300"/>
            <a:ext cx="709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Montserrat" charset="0"/>
                <a:cs typeface="Montserrat" charset="0"/>
              </a:rPr>
              <a:t>Decription - file mô tả thông tin robot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33900"/>
            <a:ext cx="11663045" cy="50311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3818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Các thành phần </a:t>
            </a:r>
            <a:endParaRPr lang="en-US" sz="32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24000" y="3924300"/>
            <a:ext cx="709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Montserrat" charset="0"/>
                <a:cs typeface="Montserrat" charset="0"/>
              </a:rPr>
              <a:t>Decription - file mô tả thông tin robot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33900"/>
            <a:ext cx="11663045" cy="50311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009900"/>
            <a:ext cx="3818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Các thành phần </a:t>
            </a:r>
            <a:endParaRPr lang="en-US" sz="32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24000" y="3695700"/>
            <a:ext cx="709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Montserrat" charset="0"/>
                <a:cs typeface="Montserrat" charset="0"/>
              </a:rPr>
              <a:t>Điều khiển động cơ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467100"/>
            <a:ext cx="11184255" cy="6318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009900"/>
            <a:ext cx="3818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Các thành phần </a:t>
            </a:r>
            <a:endParaRPr lang="en-US" sz="32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24000" y="3695700"/>
            <a:ext cx="709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Montserrat" charset="0"/>
                <a:cs typeface="Montserrat" charset="0"/>
              </a:rPr>
              <a:t>Lidar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076700"/>
            <a:ext cx="12466955" cy="49174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009900"/>
            <a:ext cx="38188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Các thành phần </a:t>
            </a:r>
            <a:endParaRPr lang="en-US" sz="3200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24000" y="3695700"/>
            <a:ext cx="709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Montserrat" charset="0"/>
                <a:cs typeface="Montserrat" charset="0"/>
              </a:rPr>
              <a:t>Navigation stack</a:t>
            </a:r>
            <a:endParaRPr lang="en-US" sz="2800">
              <a:latin typeface="Montserrat" charset="0"/>
              <a:cs typeface="Montserra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695700"/>
            <a:ext cx="12489180" cy="6250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14400" y="3086100"/>
            <a:ext cx="3935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>
                <a:latin typeface="Montserrat" charset="0"/>
                <a:cs typeface="Montserrat" charset="0"/>
              </a:rPr>
              <a:t>Navigation Stack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152900"/>
            <a:ext cx="11419205" cy="4674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0200" y="2172970"/>
            <a:ext cx="7536815" cy="1026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Nội dung báo cáo</a:t>
            </a:r>
            <a:endParaRPr lang="en-US" sz="571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33600" y="5644515"/>
            <a:ext cx="4160520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Giới thiệu</a:t>
            </a:r>
            <a:endParaRPr lang="en-US" sz="35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30060" y="5574665"/>
            <a:ext cx="4628515" cy="6978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none" strike="noStrike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Yêu cầu hệ thống</a:t>
            </a:r>
            <a:endParaRPr lang="en-US" sz="3500" b="1" u="none" strike="noStrike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20600" y="5676900"/>
            <a:ext cx="4794885" cy="628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none" strike="noStrike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Thiết kế hệ thống</a:t>
            </a:r>
            <a:endParaRPr lang="en-US" sz="3500" b="1" u="none" strike="noStrike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14681" y="8877154"/>
            <a:ext cx="413772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none" strike="noStrike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Kết quả</a:t>
            </a:r>
            <a:endParaRPr lang="en-US" sz="3500" b="1" u="none" strike="noStrike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14560" y="8724900"/>
            <a:ext cx="5164455" cy="1256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 u="none" strike="noStrike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Kết luận và hướng phát triển</a:t>
            </a:r>
            <a:endParaRPr lang="en-US" sz="3500" b="1" u="none" strike="noStrike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3402124" y="3897320"/>
            <a:ext cx="1371600" cy="1371600"/>
            <a:chOff x="424221" y="1902492"/>
            <a:chExt cx="2489127" cy="2489127"/>
          </a:xfrm>
        </p:grpSpPr>
        <p:pic>
          <p:nvPicPr>
            <p:cNvPr id="15" name="Picture 14" descr="Fingerprint scanning machin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4" t="749" r="14709" b="749"/>
            <a:stretch>
              <a:fillRect/>
            </a:stretch>
          </p:blipFill>
          <p:spPr>
            <a:xfrm>
              <a:off x="424221" y="1902492"/>
              <a:ext cx="2489127" cy="2489127"/>
            </a:xfrm>
            <a:custGeom>
              <a:avLst/>
              <a:gdLst>
                <a:gd name="connsiteX0" fmla="*/ 1244564 w 2489127"/>
                <a:gd name="connsiteY0" fmla="*/ 0 h 2489127"/>
                <a:gd name="connsiteX1" fmla="*/ 1474438 w 2489127"/>
                <a:gd name="connsiteY1" fmla="*/ 95217 h 2489127"/>
                <a:gd name="connsiteX2" fmla="*/ 2393910 w 2489127"/>
                <a:gd name="connsiteY2" fmla="*/ 1014689 h 2489127"/>
                <a:gd name="connsiteX3" fmla="*/ 2393910 w 2489127"/>
                <a:gd name="connsiteY3" fmla="*/ 1474438 h 2489127"/>
                <a:gd name="connsiteX4" fmla="*/ 1474438 w 2489127"/>
                <a:gd name="connsiteY4" fmla="*/ 2393910 h 2489127"/>
                <a:gd name="connsiteX5" fmla="*/ 1014689 w 2489127"/>
                <a:gd name="connsiteY5" fmla="*/ 2393910 h 2489127"/>
                <a:gd name="connsiteX6" fmla="*/ 95217 w 2489127"/>
                <a:gd name="connsiteY6" fmla="*/ 1474438 h 2489127"/>
                <a:gd name="connsiteX7" fmla="*/ 95217 w 2489127"/>
                <a:gd name="connsiteY7" fmla="*/ 1014689 h 2489127"/>
                <a:gd name="connsiteX8" fmla="*/ 1014689 w 2489127"/>
                <a:gd name="connsiteY8" fmla="*/ 95217 h 2489127"/>
                <a:gd name="connsiteX9" fmla="*/ 1244564 w 2489127"/>
                <a:gd name="connsiteY9" fmla="*/ 0 h 24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127" h="2489127">
                  <a:moveTo>
                    <a:pt x="1244564" y="0"/>
                  </a:moveTo>
                  <a:cubicBezTo>
                    <a:pt x="1327762" y="0"/>
                    <a:pt x="1410960" y="31739"/>
                    <a:pt x="1474438" y="95217"/>
                  </a:cubicBezTo>
                  <a:lnTo>
                    <a:pt x="2393910" y="1014689"/>
                  </a:lnTo>
                  <a:cubicBezTo>
                    <a:pt x="2520866" y="1141645"/>
                    <a:pt x="2520866" y="1347482"/>
                    <a:pt x="2393910" y="1474438"/>
                  </a:cubicBezTo>
                  <a:lnTo>
                    <a:pt x="1474438" y="2393910"/>
                  </a:lnTo>
                  <a:cubicBezTo>
                    <a:pt x="1347482" y="2520866"/>
                    <a:pt x="1141645" y="2520866"/>
                    <a:pt x="1014689" y="2393910"/>
                  </a:cubicBezTo>
                  <a:lnTo>
                    <a:pt x="95217" y="1474438"/>
                  </a:lnTo>
                  <a:cubicBezTo>
                    <a:pt x="-31739" y="1347482"/>
                    <a:pt x="-31739" y="1141645"/>
                    <a:pt x="95217" y="1014689"/>
                  </a:cubicBezTo>
                  <a:lnTo>
                    <a:pt x="1014689" y="95217"/>
                  </a:lnTo>
                  <a:cubicBezTo>
                    <a:pt x="1078167" y="31739"/>
                    <a:pt x="1161365" y="0"/>
                    <a:pt x="1244564" y="0"/>
                  </a:cubicBezTo>
                  <a:close/>
                </a:path>
              </a:pathLst>
            </a:custGeom>
            <a:ln w="63500">
              <a:solidFill>
                <a:schemeClr val="bg1"/>
              </a:solidFill>
            </a:ln>
            <a:effectLst>
              <a:outerShdw blurRad="228600" dist="38100" dir="5400000" sx="101000" sy="101000" algn="t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16" name="Rectangle: Rounded Corners 16"/>
            <p:cNvSpPr>
              <a:spLocks noChangeAspect="1"/>
            </p:cNvSpPr>
            <p:nvPr/>
          </p:nvSpPr>
          <p:spPr>
            <a:xfrm rot="2700000">
              <a:off x="1211583" y="2689855"/>
              <a:ext cx="914400" cy="914400"/>
            </a:xfrm>
            <a:prstGeom prst="roundRect">
              <a:avLst/>
            </a:prstGeom>
            <a:solidFill>
              <a:srgbClr val="5773E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8" name="Graphic 28" descr="Advertising with solid fill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3023" y="2781295"/>
              <a:ext cx="731520" cy="731520"/>
            </a:xfrm>
            <a:prstGeom prst="rect">
              <a:avLst/>
            </a:prstGeom>
          </p:spPr>
        </p:pic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4215238" y="3876375"/>
            <a:ext cx="1371600" cy="1371600"/>
            <a:chOff x="9278654" y="1902493"/>
            <a:chExt cx="2489127" cy="2489127"/>
          </a:xfrm>
        </p:grpSpPr>
        <p:pic>
          <p:nvPicPr>
            <p:cNvPr id="46" name="Picture 45" descr="Circuit board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7" t="3277" r="13684" b="2459"/>
            <a:stretch>
              <a:fillRect/>
            </a:stretch>
          </p:blipFill>
          <p:spPr>
            <a:xfrm>
              <a:off x="9278654" y="1902493"/>
              <a:ext cx="2489127" cy="2489127"/>
            </a:xfrm>
            <a:custGeom>
              <a:avLst/>
              <a:gdLst>
                <a:gd name="connsiteX0" fmla="*/ 1244564 w 2489127"/>
                <a:gd name="connsiteY0" fmla="*/ 0 h 2489127"/>
                <a:gd name="connsiteX1" fmla="*/ 1474438 w 2489127"/>
                <a:gd name="connsiteY1" fmla="*/ 95217 h 2489127"/>
                <a:gd name="connsiteX2" fmla="*/ 2393910 w 2489127"/>
                <a:gd name="connsiteY2" fmla="*/ 1014689 h 2489127"/>
                <a:gd name="connsiteX3" fmla="*/ 2393910 w 2489127"/>
                <a:gd name="connsiteY3" fmla="*/ 1474438 h 2489127"/>
                <a:gd name="connsiteX4" fmla="*/ 1474438 w 2489127"/>
                <a:gd name="connsiteY4" fmla="*/ 2393910 h 2489127"/>
                <a:gd name="connsiteX5" fmla="*/ 1014689 w 2489127"/>
                <a:gd name="connsiteY5" fmla="*/ 2393910 h 2489127"/>
                <a:gd name="connsiteX6" fmla="*/ 95217 w 2489127"/>
                <a:gd name="connsiteY6" fmla="*/ 1474438 h 2489127"/>
                <a:gd name="connsiteX7" fmla="*/ 95217 w 2489127"/>
                <a:gd name="connsiteY7" fmla="*/ 1014689 h 2489127"/>
                <a:gd name="connsiteX8" fmla="*/ 1014689 w 2489127"/>
                <a:gd name="connsiteY8" fmla="*/ 95217 h 2489127"/>
                <a:gd name="connsiteX9" fmla="*/ 1244564 w 2489127"/>
                <a:gd name="connsiteY9" fmla="*/ 0 h 24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127" h="2489127">
                  <a:moveTo>
                    <a:pt x="1244564" y="0"/>
                  </a:moveTo>
                  <a:cubicBezTo>
                    <a:pt x="1327762" y="0"/>
                    <a:pt x="1410960" y="31739"/>
                    <a:pt x="1474438" y="95217"/>
                  </a:cubicBezTo>
                  <a:lnTo>
                    <a:pt x="2393910" y="1014689"/>
                  </a:lnTo>
                  <a:cubicBezTo>
                    <a:pt x="2520866" y="1141645"/>
                    <a:pt x="2520866" y="1347482"/>
                    <a:pt x="2393910" y="1474438"/>
                  </a:cubicBezTo>
                  <a:lnTo>
                    <a:pt x="1474438" y="2393910"/>
                  </a:lnTo>
                  <a:cubicBezTo>
                    <a:pt x="1347482" y="2520866"/>
                    <a:pt x="1141645" y="2520866"/>
                    <a:pt x="1014689" y="2393910"/>
                  </a:cubicBezTo>
                  <a:lnTo>
                    <a:pt x="95217" y="1474438"/>
                  </a:lnTo>
                  <a:cubicBezTo>
                    <a:pt x="-31739" y="1347482"/>
                    <a:pt x="-31739" y="1141645"/>
                    <a:pt x="95217" y="1014689"/>
                  </a:cubicBezTo>
                  <a:lnTo>
                    <a:pt x="1014689" y="95217"/>
                  </a:lnTo>
                  <a:cubicBezTo>
                    <a:pt x="1078167" y="31739"/>
                    <a:pt x="1161365" y="0"/>
                    <a:pt x="1244564" y="0"/>
                  </a:cubicBezTo>
                  <a:close/>
                </a:path>
              </a:pathLst>
            </a:custGeom>
            <a:ln w="63500">
              <a:solidFill>
                <a:schemeClr val="bg1"/>
              </a:solidFill>
            </a:ln>
            <a:effectLst>
              <a:outerShdw blurRad="228600" dist="38100" dir="5400000" sx="101000" sy="101000" algn="t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49" name="Rectangle: Rounded Corners 48"/>
            <p:cNvSpPr>
              <a:spLocks noChangeAspect="1"/>
            </p:cNvSpPr>
            <p:nvPr/>
          </p:nvSpPr>
          <p:spPr>
            <a:xfrm rot="2700000">
              <a:off x="10079466" y="2683849"/>
              <a:ext cx="914400" cy="914400"/>
            </a:xfrm>
            <a:prstGeom prst="roundRect">
              <a:avLst/>
            </a:prstGeom>
            <a:solidFill>
              <a:srgbClr val="707A98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25" name="Graphic 24" descr="Network with solid fill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70906" y="2773965"/>
              <a:ext cx="731520" cy="731520"/>
            </a:xfrm>
            <a:prstGeom prst="rect">
              <a:avLst/>
            </a:prstGeom>
          </p:spPr>
        </p:pic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8442749" y="3872339"/>
            <a:ext cx="1371600" cy="1371600"/>
            <a:chOff x="3375700" y="1902494"/>
            <a:chExt cx="2489127" cy="2489127"/>
          </a:xfrm>
        </p:grpSpPr>
        <p:pic>
          <p:nvPicPr>
            <p:cNvPr id="41" name="Picture 40" descr="A blue circuit board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9" t="3867" r="16527" b="3292"/>
            <a:stretch>
              <a:fillRect/>
            </a:stretch>
          </p:blipFill>
          <p:spPr>
            <a:xfrm>
              <a:off x="3375700" y="1902494"/>
              <a:ext cx="2489127" cy="2489127"/>
            </a:xfrm>
            <a:custGeom>
              <a:avLst/>
              <a:gdLst>
                <a:gd name="connsiteX0" fmla="*/ 1244564 w 2489127"/>
                <a:gd name="connsiteY0" fmla="*/ 0 h 2489127"/>
                <a:gd name="connsiteX1" fmla="*/ 1474438 w 2489127"/>
                <a:gd name="connsiteY1" fmla="*/ 95217 h 2489127"/>
                <a:gd name="connsiteX2" fmla="*/ 2393910 w 2489127"/>
                <a:gd name="connsiteY2" fmla="*/ 1014689 h 2489127"/>
                <a:gd name="connsiteX3" fmla="*/ 2393910 w 2489127"/>
                <a:gd name="connsiteY3" fmla="*/ 1474438 h 2489127"/>
                <a:gd name="connsiteX4" fmla="*/ 1474438 w 2489127"/>
                <a:gd name="connsiteY4" fmla="*/ 2393910 h 2489127"/>
                <a:gd name="connsiteX5" fmla="*/ 1014689 w 2489127"/>
                <a:gd name="connsiteY5" fmla="*/ 2393910 h 2489127"/>
                <a:gd name="connsiteX6" fmla="*/ 95217 w 2489127"/>
                <a:gd name="connsiteY6" fmla="*/ 1474438 h 2489127"/>
                <a:gd name="connsiteX7" fmla="*/ 95217 w 2489127"/>
                <a:gd name="connsiteY7" fmla="*/ 1014689 h 2489127"/>
                <a:gd name="connsiteX8" fmla="*/ 1014689 w 2489127"/>
                <a:gd name="connsiteY8" fmla="*/ 95217 h 2489127"/>
                <a:gd name="connsiteX9" fmla="*/ 1244564 w 2489127"/>
                <a:gd name="connsiteY9" fmla="*/ 0 h 24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127" h="2489127">
                  <a:moveTo>
                    <a:pt x="1244564" y="0"/>
                  </a:moveTo>
                  <a:cubicBezTo>
                    <a:pt x="1327762" y="0"/>
                    <a:pt x="1410960" y="31739"/>
                    <a:pt x="1474438" y="95217"/>
                  </a:cubicBezTo>
                  <a:lnTo>
                    <a:pt x="2393910" y="1014689"/>
                  </a:lnTo>
                  <a:cubicBezTo>
                    <a:pt x="2520866" y="1141645"/>
                    <a:pt x="2520866" y="1347482"/>
                    <a:pt x="2393910" y="1474438"/>
                  </a:cubicBezTo>
                  <a:lnTo>
                    <a:pt x="1474438" y="2393910"/>
                  </a:lnTo>
                  <a:cubicBezTo>
                    <a:pt x="1347482" y="2520866"/>
                    <a:pt x="1141645" y="2520866"/>
                    <a:pt x="1014689" y="2393910"/>
                  </a:cubicBezTo>
                  <a:lnTo>
                    <a:pt x="95217" y="1474438"/>
                  </a:lnTo>
                  <a:cubicBezTo>
                    <a:pt x="-31739" y="1347482"/>
                    <a:pt x="-31739" y="1141645"/>
                    <a:pt x="95217" y="1014689"/>
                  </a:cubicBezTo>
                  <a:lnTo>
                    <a:pt x="1014689" y="95217"/>
                  </a:lnTo>
                  <a:cubicBezTo>
                    <a:pt x="1078167" y="31739"/>
                    <a:pt x="1161365" y="0"/>
                    <a:pt x="1244564" y="0"/>
                  </a:cubicBezTo>
                  <a:close/>
                </a:path>
              </a:pathLst>
            </a:custGeom>
            <a:ln w="63500">
              <a:solidFill>
                <a:schemeClr val="bg1"/>
              </a:solidFill>
            </a:ln>
            <a:effectLst>
              <a:outerShdw blurRad="228600" dist="38100" dir="5400000" sx="101000" sy="101000" algn="t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47" name="Rectangle: Rounded Corners 46"/>
            <p:cNvSpPr>
              <a:spLocks noChangeAspect="1"/>
            </p:cNvSpPr>
            <p:nvPr/>
          </p:nvSpPr>
          <p:spPr>
            <a:xfrm rot="2700000">
              <a:off x="4167544" y="2687853"/>
              <a:ext cx="914400" cy="914400"/>
            </a:xfrm>
            <a:prstGeom prst="roundRect">
              <a:avLst/>
            </a:prstGeom>
            <a:solidFill>
              <a:srgbClr val="CC34A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53" name="Graphic 52" descr="Blackboard with solid fill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4503" y="2781295"/>
              <a:ext cx="731520" cy="731520"/>
            </a:xfrm>
            <a:prstGeom prst="rect">
              <a:avLst/>
            </a:prstGeom>
          </p:spPr>
        </p:pic>
      </p:grp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1607166" y="7122772"/>
            <a:ext cx="1371600" cy="1371600"/>
            <a:chOff x="15585571" y="1896485"/>
            <a:chExt cx="2489127" cy="2489127"/>
          </a:xfrm>
        </p:grpSpPr>
        <p:pic>
          <p:nvPicPr>
            <p:cNvPr id="1033" name="Picture 1032" descr="Camera lens at twilight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" t="2942" r="48224" b="3394"/>
            <a:stretch>
              <a:fillRect/>
            </a:stretch>
          </p:blipFill>
          <p:spPr>
            <a:xfrm>
              <a:off x="15585571" y="1896485"/>
              <a:ext cx="2489127" cy="2489127"/>
            </a:xfrm>
            <a:custGeom>
              <a:avLst/>
              <a:gdLst>
                <a:gd name="connsiteX0" fmla="*/ 1244564 w 2489127"/>
                <a:gd name="connsiteY0" fmla="*/ 0 h 2489127"/>
                <a:gd name="connsiteX1" fmla="*/ 1474438 w 2489127"/>
                <a:gd name="connsiteY1" fmla="*/ 95217 h 2489127"/>
                <a:gd name="connsiteX2" fmla="*/ 2393910 w 2489127"/>
                <a:gd name="connsiteY2" fmla="*/ 1014689 h 2489127"/>
                <a:gd name="connsiteX3" fmla="*/ 2393910 w 2489127"/>
                <a:gd name="connsiteY3" fmla="*/ 1474438 h 2489127"/>
                <a:gd name="connsiteX4" fmla="*/ 1474438 w 2489127"/>
                <a:gd name="connsiteY4" fmla="*/ 2393910 h 2489127"/>
                <a:gd name="connsiteX5" fmla="*/ 1014689 w 2489127"/>
                <a:gd name="connsiteY5" fmla="*/ 2393910 h 2489127"/>
                <a:gd name="connsiteX6" fmla="*/ 95217 w 2489127"/>
                <a:gd name="connsiteY6" fmla="*/ 1474438 h 2489127"/>
                <a:gd name="connsiteX7" fmla="*/ 95217 w 2489127"/>
                <a:gd name="connsiteY7" fmla="*/ 1014689 h 2489127"/>
                <a:gd name="connsiteX8" fmla="*/ 1014689 w 2489127"/>
                <a:gd name="connsiteY8" fmla="*/ 95217 h 2489127"/>
                <a:gd name="connsiteX9" fmla="*/ 1244564 w 2489127"/>
                <a:gd name="connsiteY9" fmla="*/ 0 h 24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127" h="2489127">
                  <a:moveTo>
                    <a:pt x="1244564" y="0"/>
                  </a:moveTo>
                  <a:cubicBezTo>
                    <a:pt x="1327762" y="0"/>
                    <a:pt x="1410960" y="31739"/>
                    <a:pt x="1474438" y="95217"/>
                  </a:cubicBezTo>
                  <a:lnTo>
                    <a:pt x="2393910" y="1014689"/>
                  </a:lnTo>
                  <a:cubicBezTo>
                    <a:pt x="2520866" y="1141645"/>
                    <a:pt x="2520866" y="1347482"/>
                    <a:pt x="2393910" y="1474438"/>
                  </a:cubicBezTo>
                  <a:lnTo>
                    <a:pt x="1474438" y="2393910"/>
                  </a:lnTo>
                  <a:cubicBezTo>
                    <a:pt x="1347482" y="2520866"/>
                    <a:pt x="1141645" y="2520866"/>
                    <a:pt x="1014689" y="2393910"/>
                  </a:cubicBezTo>
                  <a:lnTo>
                    <a:pt x="95217" y="1474438"/>
                  </a:lnTo>
                  <a:cubicBezTo>
                    <a:pt x="-31739" y="1347482"/>
                    <a:pt x="-31739" y="1141645"/>
                    <a:pt x="95217" y="1014689"/>
                  </a:cubicBezTo>
                  <a:lnTo>
                    <a:pt x="1014689" y="95217"/>
                  </a:lnTo>
                  <a:cubicBezTo>
                    <a:pt x="1078167" y="31739"/>
                    <a:pt x="1161365" y="0"/>
                    <a:pt x="1244564" y="0"/>
                  </a:cubicBezTo>
                  <a:close/>
                </a:path>
              </a:pathLst>
            </a:custGeom>
            <a:ln w="63500">
              <a:solidFill>
                <a:schemeClr val="bg1"/>
              </a:solidFill>
            </a:ln>
            <a:effectLst>
              <a:outerShdw blurRad="228600" dist="38100" dir="5400000" sx="101000" sy="101000" algn="t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1036" name="Rectangle: Rounded Corners 1035"/>
            <p:cNvSpPr>
              <a:spLocks noChangeAspect="1"/>
            </p:cNvSpPr>
            <p:nvPr/>
          </p:nvSpPr>
          <p:spPr>
            <a:xfrm rot="2700000">
              <a:off x="16372933" y="2682524"/>
              <a:ext cx="914400" cy="914400"/>
            </a:xfrm>
            <a:prstGeom prst="roundRect">
              <a:avLst/>
            </a:prstGeom>
            <a:solidFill>
              <a:srgbClr val="6079DB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24" name="Graphic 20" descr="Clipboard Partially Crossed with solid fill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464373" y="2773963"/>
              <a:ext cx="731520" cy="731520"/>
            </a:xfrm>
            <a:prstGeom prst="rect">
              <a:avLst/>
            </a:prstGeom>
          </p:spPr>
        </p:pic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5458442" y="7277077"/>
            <a:ext cx="1371600" cy="1371600"/>
            <a:chOff x="12364787" y="1896485"/>
            <a:chExt cx="2489127" cy="2489127"/>
          </a:xfrm>
        </p:grpSpPr>
        <p:pic>
          <p:nvPicPr>
            <p:cNvPr id="1031" name="Picture 1030" descr="Human eye seen through transparent digital chart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4" t="1106" r="41598" b="861"/>
            <a:stretch>
              <a:fillRect/>
            </a:stretch>
          </p:blipFill>
          <p:spPr>
            <a:xfrm>
              <a:off x="12364787" y="1896485"/>
              <a:ext cx="2489127" cy="2489127"/>
            </a:xfrm>
            <a:custGeom>
              <a:avLst/>
              <a:gdLst>
                <a:gd name="connsiteX0" fmla="*/ 1244564 w 2489127"/>
                <a:gd name="connsiteY0" fmla="*/ 0 h 2489127"/>
                <a:gd name="connsiteX1" fmla="*/ 1474438 w 2489127"/>
                <a:gd name="connsiteY1" fmla="*/ 95217 h 2489127"/>
                <a:gd name="connsiteX2" fmla="*/ 2393910 w 2489127"/>
                <a:gd name="connsiteY2" fmla="*/ 1014689 h 2489127"/>
                <a:gd name="connsiteX3" fmla="*/ 2393910 w 2489127"/>
                <a:gd name="connsiteY3" fmla="*/ 1474438 h 2489127"/>
                <a:gd name="connsiteX4" fmla="*/ 1474438 w 2489127"/>
                <a:gd name="connsiteY4" fmla="*/ 2393910 h 2489127"/>
                <a:gd name="connsiteX5" fmla="*/ 1014689 w 2489127"/>
                <a:gd name="connsiteY5" fmla="*/ 2393910 h 2489127"/>
                <a:gd name="connsiteX6" fmla="*/ 95217 w 2489127"/>
                <a:gd name="connsiteY6" fmla="*/ 1474438 h 2489127"/>
                <a:gd name="connsiteX7" fmla="*/ 95217 w 2489127"/>
                <a:gd name="connsiteY7" fmla="*/ 1014689 h 2489127"/>
                <a:gd name="connsiteX8" fmla="*/ 1014689 w 2489127"/>
                <a:gd name="connsiteY8" fmla="*/ 95217 h 2489127"/>
                <a:gd name="connsiteX9" fmla="*/ 1244564 w 2489127"/>
                <a:gd name="connsiteY9" fmla="*/ 0 h 24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127" h="2489127">
                  <a:moveTo>
                    <a:pt x="1244564" y="0"/>
                  </a:moveTo>
                  <a:cubicBezTo>
                    <a:pt x="1327762" y="0"/>
                    <a:pt x="1410960" y="31739"/>
                    <a:pt x="1474438" y="95217"/>
                  </a:cubicBezTo>
                  <a:lnTo>
                    <a:pt x="2393910" y="1014689"/>
                  </a:lnTo>
                  <a:cubicBezTo>
                    <a:pt x="2520866" y="1141645"/>
                    <a:pt x="2520866" y="1347482"/>
                    <a:pt x="2393910" y="1474438"/>
                  </a:cubicBezTo>
                  <a:lnTo>
                    <a:pt x="1474438" y="2393910"/>
                  </a:lnTo>
                  <a:cubicBezTo>
                    <a:pt x="1347482" y="2520866"/>
                    <a:pt x="1141645" y="2520866"/>
                    <a:pt x="1014689" y="2393910"/>
                  </a:cubicBezTo>
                  <a:lnTo>
                    <a:pt x="95217" y="1474438"/>
                  </a:lnTo>
                  <a:cubicBezTo>
                    <a:pt x="-31739" y="1347482"/>
                    <a:pt x="-31739" y="1141645"/>
                    <a:pt x="95217" y="1014689"/>
                  </a:cubicBezTo>
                  <a:lnTo>
                    <a:pt x="1014689" y="95217"/>
                  </a:lnTo>
                  <a:cubicBezTo>
                    <a:pt x="1078167" y="31739"/>
                    <a:pt x="1161365" y="0"/>
                    <a:pt x="1244564" y="0"/>
                  </a:cubicBezTo>
                  <a:close/>
                </a:path>
              </a:pathLst>
            </a:custGeom>
            <a:ln w="63500">
              <a:solidFill>
                <a:schemeClr val="bg1"/>
              </a:solidFill>
            </a:ln>
            <a:effectLst>
              <a:outerShdw blurRad="228600" dist="38100" dir="5400000" sx="101000" sy="101000" algn="t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1035" name="Rectangle: Rounded Corners 1034"/>
            <p:cNvSpPr>
              <a:spLocks noChangeAspect="1"/>
            </p:cNvSpPr>
            <p:nvPr/>
          </p:nvSpPr>
          <p:spPr>
            <a:xfrm rot="2700000">
              <a:off x="13152148" y="2682525"/>
              <a:ext cx="914400" cy="914400"/>
            </a:xfrm>
            <a:prstGeom prst="roundRect">
              <a:avLst/>
            </a:prstGeom>
            <a:solidFill>
              <a:srgbClr val="414655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27" name="Graphic 22" descr="Follow with solid fill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3243588" y="2773965"/>
              <a:ext cx="731520" cy="731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62000" y="31877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Thuật toán Hector Slam</a:t>
            </a:r>
            <a:endParaRPr lang="en-US" sz="32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Thiết kế hệ thống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3690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Thuật toán A*</a:t>
            </a:r>
            <a:endParaRPr lang="en-US" sz="32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Kết quả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4824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Mô hình robot thực tế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05000" y="4076700"/>
            <a:ext cx="6886575" cy="5507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3467100"/>
            <a:ext cx="4723130" cy="62979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6705600" y="2151380"/>
            <a:ext cx="5440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>
                <a:latin typeface="Montserrat" charset="0"/>
                <a:cs typeface="Montserrat" charset="0"/>
              </a:rPr>
              <a:t>Kết quả</a:t>
            </a:r>
            <a:endParaRPr lang="en-US" sz="4400" b="1">
              <a:latin typeface="Montserrat" charset="0"/>
              <a:cs typeface="Montserrat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5800" y="3187700"/>
            <a:ext cx="8914765" cy="591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latin typeface="Montserrat" charset="0"/>
                <a:cs typeface="Montserrat" charset="0"/>
              </a:rPr>
              <a:t>Kết quả chạy mô phỏng trên Rviz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107180"/>
            <a:ext cx="6885940" cy="4385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33750" b="28125"/>
          <a:stretch>
            <a:fillRect/>
          </a:stretch>
        </p:blipFill>
        <p:spPr>
          <a:xfrm>
            <a:off x="10591800" y="3890010"/>
            <a:ext cx="54864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77425" y="4565333"/>
            <a:ext cx="1353315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90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Xin Cám Ơn!</a:t>
            </a:r>
            <a:endParaRPr lang="en-US" sz="90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51789" y="275415"/>
            <a:ext cx="6752439" cy="1329446"/>
          </a:xfrm>
          <a:custGeom>
            <a:avLst/>
            <a:gdLst/>
            <a:ahLst/>
            <a:cxnLst/>
            <a:rect l="l" t="t" r="r" b="b"/>
            <a:pathLst>
              <a:path w="6752439" h="1329446">
                <a:moveTo>
                  <a:pt x="0" y="0"/>
                </a:moveTo>
                <a:lnTo>
                  <a:pt x="6752439" y="0"/>
                </a:lnTo>
                <a:lnTo>
                  <a:pt x="6752439" y="1329445"/>
                </a:lnTo>
                <a:lnTo>
                  <a:pt x="0" y="1329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85233" y="2247884"/>
            <a:ext cx="3500280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0"/>
              </a:lnSpc>
            </a:pPr>
            <a:r>
              <a:rPr lang="en-US" sz="44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Giới thiệu</a:t>
            </a:r>
            <a:endParaRPr lang="en-US" sz="44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62000" y="3314700"/>
            <a:ext cx="2897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/>
              <a:t>Ngoài nước</a:t>
            </a:r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3665" y="2095500"/>
            <a:ext cx="5542915" cy="977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0"/>
              </a:lnSpc>
            </a:pPr>
            <a:r>
              <a:rPr lang="en-US" sz="4400" b="1">
                <a:solidFill>
                  <a:srgbClr val="000000"/>
                </a:solidFill>
                <a:latin typeface="Montserrat" charset="0"/>
                <a:ea typeface="Montserrat Bold" panose="00000800000000000000"/>
                <a:cs typeface="Montserrat" charset="0"/>
                <a:sym typeface="Montserrat Bold" panose="00000800000000000000"/>
              </a:rPr>
              <a:t>Giới thiệu</a:t>
            </a:r>
            <a:endParaRPr lang="en-US" sz="4400" b="1">
              <a:solidFill>
                <a:srgbClr val="000000"/>
              </a:solidFill>
              <a:latin typeface="Montserrat" charset="0"/>
              <a:ea typeface="Montserrat Bold" panose="00000800000000000000"/>
              <a:cs typeface="Montserrat" charset="0"/>
              <a:sym typeface="Montserrat Bold" panose="0000080000000000000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90600" y="3009900"/>
            <a:ext cx="2897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b="1">
                <a:latin typeface="Montserrat" charset="0"/>
                <a:cs typeface="Montserrat" charset="0"/>
              </a:rPr>
              <a:t>Mục tiêu</a:t>
            </a:r>
            <a:endParaRPr lang="en-US" sz="3200" b="1">
              <a:latin typeface="Montserrat" charset="0"/>
              <a:cs typeface="Montserra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43000" y="4533900"/>
            <a:ext cx="12452350" cy="2841625"/>
          </a:xfrm>
          <a:prstGeom prst="rect">
            <a:avLst/>
          </a:prstGeom>
        </p:spPr>
        <p:txBody>
          <a:bodyPr>
            <a:noAutofit/>
          </a:bodyPr>
          <a:p>
            <a:pPr marL="247015" indent="26543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1. 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Quét và tạo lập bản đồ môi trường cho không gian chưa xác định.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  <a:p>
            <a:pPr marL="247015" indent="26543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2. 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Định vị vị trí của robot từ bản đồ đã lập.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  <a:p>
            <a:pPr marL="247015" indent="26543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3. 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Di chuyển tới vị trí được chỉ định và tránh vật cản.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 Box 2"/>
          <p:cNvSpPr txBox="1"/>
          <p:nvPr/>
        </p:nvSpPr>
        <p:spPr>
          <a:xfrm>
            <a:off x="6819900" y="2247900"/>
            <a:ext cx="4648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>
                <a:latin typeface="Montserrat" charset="0"/>
                <a:cs typeface="Montserrat" charset="0"/>
              </a:rPr>
              <a:t>Lý thuyết</a:t>
            </a:r>
            <a:endParaRPr lang="en-US" sz="3200" b="1">
              <a:latin typeface="Montserrat" charset="0"/>
              <a:cs typeface="Montserrat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05400" y="4229100"/>
            <a:ext cx="8503920" cy="4895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1000" y="3162300"/>
            <a:ext cx="6353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ROS - Robot Operation System</a:t>
            </a:r>
            <a:endParaRPr lang="en-US" sz="32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 Box 2"/>
          <p:cNvSpPr txBox="1"/>
          <p:nvPr/>
        </p:nvSpPr>
        <p:spPr>
          <a:xfrm>
            <a:off x="6819900" y="2095500"/>
            <a:ext cx="4648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>
                <a:latin typeface="Montserrat" charset="0"/>
                <a:cs typeface="Montserrat" charset="0"/>
              </a:rPr>
              <a:t>Lý thuyết</a:t>
            </a:r>
            <a:endParaRPr lang="en-US" sz="3200" b="1">
              <a:latin typeface="Montserrat" charset="0"/>
              <a:cs typeface="Montserrat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800" y="2781300"/>
            <a:ext cx="6353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ROS - Robot Operation System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467100"/>
            <a:ext cx="11210925" cy="5915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 Box 2"/>
          <p:cNvSpPr txBox="1"/>
          <p:nvPr/>
        </p:nvSpPr>
        <p:spPr>
          <a:xfrm>
            <a:off x="6819900" y="2095500"/>
            <a:ext cx="4648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>
                <a:latin typeface="Montserrat" charset="0"/>
                <a:cs typeface="Montserrat" charset="0"/>
              </a:rPr>
              <a:t>Lý thuyết</a:t>
            </a:r>
            <a:endParaRPr lang="en-US" sz="3200" b="1">
              <a:latin typeface="Montserrat" charset="0"/>
              <a:cs typeface="Montserrat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800" y="2781300"/>
            <a:ext cx="6353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ROS - Robot Operation System</a:t>
            </a:r>
            <a:endParaRPr lang="en-US" sz="3200">
              <a:latin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467100"/>
            <a:ext cx="934402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69610" y="2095500"/>
            <a:ext cx="6748780" cy="1108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280"/>
              </a:lnSpc>
            </a:pPr>
            <a:r>
              <a:rPr lang="en-US" sz="3600" b="1">
                <a:solidFill>
                  <a:srgbClr val="000000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Yêu cầu hệ thống</a:t>
            </a:r>
            <a:endParaRPr lang="en-US" sz="3600" b="1">
              <a:solidFill>
                <a:srgbClr val="000000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10665" y="3543300"/>
            <a:ext cx="10688955" cy="3237865"/>
          </a:xfrm>
          <a:prstGeom prst="rect">
            <a:avLst/>
          </a:prstGeom>
        </p:spPr>
        <p:txBody>
          <a:bodyPr wrap="square">
            <a:noAutofit/>
          </a:bodyPr>
          <a:p>
            <a:pPr marL="265430" indent="-2654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ontserrat" charset="0"/>
                <a:ea typeface="SimSun" panose="02010600030101010101" pitchFamily="2" charset="-122"/>
                <a:cs typeface="Montserrat" charset="0"/>
              </a:rPr>
              <a:t>﹣ 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Khả năng di chuyển</a:t>
            </a: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 linh hoạt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  <a:p>
            <a:pPr marL="265430" indent="-2654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ontserrat" charset="0"/>
                <a:ea typeface="SimSun" panose="02010600030101010101" pitchFamily="2" charset="-122"/>
                <a:cs typeface="Montserrat" charset="0"/>
              </a:rPr>
              <a:t>﹣ 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Khả năng quét môi trường</a:t>
            </a: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 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  <a:p>
            <a:pPr marL="265430" indent="-2654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latin typeface="Montserrat" charset="0"/>
                <a:ea typeface="SimSun" panose="02010600030101010101" pitchFamily="2" charset="-122"/>
                <a:cs typeface="Montserrat" charset="0"/>
              </a:rPr>
              <a:t>﹣ </a:t>
            </a:r>
            <a:r>
              <a:rPr sz="2800">
                <a:latin typeface="Montserrat" charset="0"/>
                <a:ea typeface="Times New Roman" panose="02020603050405020304"/>
                <a:cs typeface="Montserrat" charset="0"/>
              </a:rPr>
              <a:t>Xây dựng bản đồ và định vị</a:t>
            </a:r>
            <a:r>
              <a:rPr lang="en-US" sz="2800">
                <a:latin typeface="Montserrat" charset="0"/>
                <a:ea typeface="Times New Roman" panose="02020603050405020304"/>
                <a:cs typeface="Montserrat" charset="0"/>
              </a:rPr>
              <a:t> chính xác</a:t>
            </a:r>
            <a:endParaRPr sz="2800">
              <a:latin typeface="Montserrat" charset="0"/>
              <a:ea typeface="Times New Roman" panose="02020603050405020304"/>
              <a:cs typeface="Montserrat" charset="0"/>
            </a:endParaRPr>
          </a:p>
          <a:p>
            <a:pPr marL="265430" indent="-26543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Montserrat" charset="0"/>
                <a:ea typeface="SimSun" panose="02010600030101010101" pitchFamily="2" charset="-122"/>
                <a:cs typeface="Montserrat" charset="0"/>
              </a:rPr>
              <a:t>﹣ Độ ổn định và an toàn</a:t>
            </a:r>
            <a:r>
              <a:rPr lang="en-US" sz="2800">
                <a:solidFill>
                  <a:srgbClr val="000000"/>
                </a:solidFill>
                <a:latin typeface="Montserrat" charset="0"/>
                <a:ea typeface="SimSun" panose="02010600030101010101" pitchFamily="2" charset="-122"/>
                <a:cs typeface="Montserrat" charset="0"/>
              </a:rPr>
              <a:t> cao</a:t>
            </a:r>
            <a:endParaRPr lang="en-US" sz="2800">
              <a:solidFill>
                <a:srgbClr val="000000"/>
              </a:solidFill>
              <a:latin typeface="Montserrat" charset="0"/>
              <a:ea typeface="SimSun" panose="02010600030101010101" pitchFamily="2" charset="-122"/>
              <a:cs typeface="Montserra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69988" cy="1883282"/>
          </a:xfrm>
          <a:custGeom>
            <a:avLst/>
            <a:gdLst/>
            <a:ahLst/>
            <a:cxnLst/>
            <a:rect l="l" t="t" r="r" b="b"/>
            <a:pathLst>
              <a:path w="18469988" h="1883282">
                <a:moveTo>
                  <a:pt x="0" y="0"/>
                </a:moveTo>
                <a:lnTo>
                  <a:pt x="18469988" y="0"/>
                </a:lnTo>
                <a:lnTo>
                  <a:pt x="18469988" y="1883282"/>
                </a:lnTo>
                <a:lnTo>
                  <a:pt x="0" y="18832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1600" y="2095500"/>
            <a:ext cx="6748780" cy="11080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280"/>
              </a:lnSpc>
            </a:pPr>
            <a:r>
              <a:rPr lang="en-US" sz="4000" b="1">
                <a:solidFill>
                  <a:srgbClr val="000000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Yêu cầu hệ thống</a:t>
            </a:r>
            <a:endParaRPr lang="en-US" sz="4000" b="1">
              <a:solidFill>
                <a:srgbClr val="000000"/>
              </a:solidFill>
              <a:latin typeface="DejaVu Serif Bold" panose="02060803050605020204"/>
              <a:ea typeface="DejaVu Serif Bold" panose="02060803050605020204"/>
              <a:cs typeface="DejaVu Serif Bold" panose="02060803050605020204"/>
              <a:sym typeface="DejaVu Serif Bold" panose="02060803050605020204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381500"/>
            <a:ext cx="7371715" cy="53174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990600" y="3619500"/>
            <a:ext cx="4615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Montserrat" charset="0"/>
                <a:cs typeface="Montserrat" charset="0"/>
              </a:rPr>
              <a:t>Sơ đồ khối hệ thống</a:t>
            </a:r>
            <a:endParaRPr lang="en-US" sz="3200"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WPS Presentation</Application>
  <PresentationFormat>On-screen Show (4:3)</PresentationFormat>
  <Paragraphs>138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SimSun</vt:lpstr>
      <vt:lpstr>Wingdings</vt:lpstr>
      <vt:lpstr>Montserrat Bold</vt:lpstr>
      <vt:lpstr>Montserrat</vt:lpstr>
      <vt:lpstr>Montserrat</vt:lpstr>
      <vt:lpstr>Times New Roman</vt:lpstr>
      <vt:lpstr>DejaVu Serif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xuất đề tài đồ án 2.pptx</dc:title>
  <dc:creator/>
  <cp:lastModifiedBy>thai duong</cp:lastModifiedBy>
  <cp:revision>8</cp:revision>
  <dcterms:created xsi:type="dcterms:W3CDTF">2006-08-16T00:00:00Z</dcterms:created>
  <dcterms:modified xsi:type="dcterms:W3CDTF">2024-12-20T05:31:20Z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164C83977735437F884D10D37867D6FF_12</vt:lpwstr>
  </property>
  <property fmtid="{D5CDD505-2E9C-101B-9397-08002B2CF9AE}" pid="3" name="KSOProductBuildVer">
    <vt:lpwstr>1033-12.2.0.19307</vt:lpwstr>
  </property>
</Properties>
</file>